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58" r:id="rId4"/>
    <p:sldId id="263" r:id="rId5"/>
    <p:sldId id="264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pPr/>
              <a:t>2023-03-14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pPr/>
              <a:t>2023-03-14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Faculty/Presenter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Faculty: </a:t>
            </a:r>
            <a:r>
              <a:rPr lang="en-CA" sz="2400" dirty="0">
                <a:solidFill>
                  <a:srgbClr val="FF0000"/>
                </a:solidFill>
              </a:rPr>
              <a:t>[Speaker’s name]</a:t>
            </a:r>
          </a:p>
          <a:p>
            <a:endParaRPr lang="en-CA" sz="2400" b="1" dirty="0"/>
          </a:p>
          <a:p>
            <a:r>
              <a:rPr lang="en-CA" sz="2400" b="1" dirty="0"/>
              <a:t>Relationships with commercial interests: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Grants/Research Support: 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Speakers Bureau/Honoraria:</a:t>
            </a:r>
            <a:endParaRPr lang="en-CA" sz="2000" dirty="0">
              <a:solidFill>
                <a:srgbClr val="FF0000"/>
              </a:solidFill>
            </a:endParaRP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Consulting Fees:</a:t>
            </a:r>
            <a:endParaRPr lang="en-CA" sz="2000" dirty="0">
              <a:solidFill>
                <a:srgbClr val="FF0000"/>
              </a:solidFill>
            </a:endParaRP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Other:</a:t>
            </a:r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1</a:t>
            </a: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fr-CA" dirty="0" err="1"/>
              <a:t>éférences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fr-CA" dirty="0">
                <a:solidFill>
                  <a:srgbClr val="FF0000"/>
                </a:solidFill>
              </a:rPr>
              <a:t>Inclure les références auxquelles vous avez recours dans le cadre de </a:t>
            </a:r>
            <a:r>
              <a:rPr lang="fr-CA">
                <a:solidFill>
                  <a:srgbClr val="FF0000"/>
                </a:solidFill>
              </a:rPr>
              <a:t>votre présentation.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3001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Disclosure </a:t>
            </a:r>
            <a:r>
              <a:rPr lang="en-CA"/>
              <a:t>of Financial </a:t>
            </a:r>
            <a:r>
              <a:rPr lang="en-CA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1" dirty="0"/>
              <a:t>This program has received financial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b="1" dirty="0"/>
          </a:p>
          <a:p>
            <a:r>
              <a:rPr lang="en-CA" sz="2000" b="1" dirty="0"/>
              <a:t>This program has received in-kind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2400" b="1" u="sng" dirty="0"/>
          </a:p>
          <a:p>
            <a:r>
              <a:rPr lang="en-CA" sz="2400" b="1" u="sng" dirty="0"/>
              <a:t>Potential for conflict(s) of interest</a:t>
            </a:r>
            <a:r>
              <a:rPr lang="en-CA" sz="2400" b="1" dirty="0"/>
              <a:t>: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[Speaker/Faculty name] </a:t>
            </a:r>
            <a:r>
              <a:rPr lang="en-CA" sz="1800" dirty="0"/>
              <a:t>has received </a:t>
            </a:r>
            <a:r>
              <a:rPr lang="en-CA" sz="1800" dirty="0">
                <a:solidFill>
                  <a:srgbClr val="FF0000"/>
                </a:solidFill>
              </a:rPr>
              <a:t>[payment/funding, etc.] </a:t>
            </a:r>
            <a:r>
              <a:rPr lang="en-CA" sz="1800" dirty="0"/>
              <a:t>from </a:t>
            </a:r>
            <a:r>
              <a:rPr lang="en-CA" sz="18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1800" u="sng" dirty="0">
                <a:solidFill>
                  <a:srgbClr val="FF0000"/>
                </a:solidFill>
              </a:rPr>
              <a:t>AND/OR</a:t>
            </a:r>
            <a:r>
              <a:rPr lang="en-CA" sz="18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1800" dirty="0"/>
              <a:t>a product that will be discussed in this program: </a:t>
            </a:r>
            <a:r>
              <a:rPr lang="en-CA" sz="1800" dirty="0">
                <a:solidFill>
                  <a:srgbClr val="FF0000"/>
                </a:solidFill>
              </a:rPr>
              <a:t>[insert generic and brand name here]</a:t>
            </a:r>
            <a:r>
              <a:rPr lang="en-CA" sz="1800" dirty="0"/>
              <a:t>.</a:t>
            </a:r>
          </a:p>
          <a:p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2</a:t>
            </a: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CA" dirty="0"/>
              <a:t>Mitigating Potential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[Explain how potential sources of bias identified in slides 1 and 2 have been mitigated].</a:t>
            </a:r>
          </a:p>
          <a:p>
            <a:pPr lvl="0"/>
            <a:r>
              <a:rPr lang="en-CA" sz="2400" dirty="0">
                <a:solidFill>
                  <a:srgbClr val="FF0000"/>
                </a:solidFill>
              </a:rPr>
              <a:t>Refer to “Quick Tips” document</a:t>
            </a:r>
          </a:p>
          <a:p>
            <a:pPr marL="0" indent="0">
              <a:buNone/>
            </a:pP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3</a:t>
            </a: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Learning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[Please include the learning objectives as stated in the submission of your abstract]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Last Slide</a:t>
            </a:r>
          </a:p>
        </p:txBody>
      </p:sp>
    </p:spTree>
    <p:extLst>
      <p:ext uri="{BB962C8B-B14F-4D97-AF65-F5344CB8AC3E}">
        <p14:creationId xmlns:p14="http://schemas.microsoft.com/office/powerpoint/2010/main" val="410370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[Include any references of the evidence used to create content in the presentation. ]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Last Slide</a:t>
            </a:r>
          </a:p>
        </p:txBody>
      </p:sp>
    </p:spTree>
    <p:extLst>
      <p:ext uri="{BB962C8B-B14F-4D97-AF65-F5344CB8AC3E}">
        <p14:creationId xmlns:p14="http://schemas.microsoft.com/office/powerpoint/2010/main" val="280736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Divulgation des présentateurs(</a:t>
            </a:r>
            <a:r>
              <a:rPr lang="fr-CA" dirty="0" err="1"/>
              <a:t>trices</a:t>
            </a:r>
            <a:r>
              <a:rPr lang="fr-CA" dirty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400" b="1" dirty="0"/>
              <a:t>Nom du présentateur ou de la présentatrice: </a:t>
            </a:r>
            <a:r>
              <a:rPr lang="fr-CA" sz="2400" dirty="0"/>
              <a:t> </a:t>
            </a:r>
            <a:r>
              <a:rPr lang="fr-CA" sz="2400" dirty="0">
                <a:solidFill>
                  <a:srgbClr val="FF0000"/>
                </a:solidFill>
              </a:rPr>
              <a:t>[nom]</a:t>
            </a:r>
            <a:endParaRPr lang="en-CA" sz="2400" dirty="0">
              <a:solidFill>
                <a:srgbClr val="FF0000"/>
              </a:solidFill>
            </a:endParaRPr>
          </a:p>
          <a:p>
            <a:pPr lvl="0"/>
            <a:endParaRPr lang="fr-CA" sz="2400" b="1" dirty="0"/>
          </a:p>
          <a:p>
            <a:pPr lvl="0"/>
            <a:r>
              <a:rPr lang="fr-CA" sz="2400" b="1" dirty="0"/>
              <a:t>Relations avec intérêts commerciaux: </a:t>
            </a:r>
            <a:endParaRPr lang="en-CA" sz="2400" dirty="0"/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Subventions/Financement: </a:t>
            </a:r>
            <a:endParaRPr lang="en-CA" sz="2000" dirty="0">
              <a:solidFill>
                <a:srgbClr val="FF0000"/>
              </a:solidFill>
            </a:endParaRP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Bureau des conférenciers /</a:t>
            </a:r>
            <a:r>
              <a:rPr lang="fr-CA" sz="2000" dirty="0">
                <a:solidFill>
                  <a:srgbClr val="FF0000"/>
                </a:solidFill>
              </a:rPr>
              <a:t> </a:t>
            </a:r>
            <a:r>
              <a:rPr lang="fr-CA" sz="2000" b="1" dirty="0">
                <a:solidFill>
                  <a:srgbClr val="FF0000"/>
                </a:solidFill>
              </a:rPr>
              <a:t>honoraire:</a:t>
            </a:r>
            <a:r>
              <a:rPr lang="fr-CA" sz="2000" dirty="0">
                <a:solidFill>
                  <a:srgbClr val="FF0000"/>
                </a:solidFill>
              </a:rPr>
              <a:t> </a:t>
            </a:r>
            <a:endParaRPr lang="en-CA" sz="2000" dirty="0">
              <a:solidFill>
                <a:srgbClr val="FF0000"/>
              </a:solidFill>
            </a:endParaRP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Honoraires d'expert-conseil:</a:t>
            </a:r>
            <a:r>
              <a:rPr lang="fr-CA" sz="2000" dirty="0">
                <a:solidFill>
                  <a:srgbClr val="FF0000"/>
                </a:solidFill>
              </a:rPr>
              <a:t> </a:t>
            </a:r>
            <a:endParaRPr lang="en-CA" sz="2000" dirty="0">
              <a:solidFill>
                <a:srgbClr val="FF0000"/>
              </a:solidFill>
            </a:endParaRPr>
          </a:p>
          <a:p>
            <a:pPr lvl="1"/>
            <a:r>
              <a:rPr lang="fr-CA" sz="2000" b="1" dirty="0">
                <a:solidFill>
                  <a:srgbClr val="FF0000"/>
                </a:solidFill>
              </a:rPr>
              <a:t>Autres:</a:t>
            </a:r>
            <a:r>
              <a:rPr lang="fr-CA" sz="2000" dirty="0">
                <a:solidFill>
                  <a:srgbClr val="FF0000"/>
                </a:solidFill>
              </a:rPr>
              <a:t> </a:t>
            </a: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Divulgation de soutien commercial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CA" sz="2600" b="1" dirty="0"/>
              <a:t>Ce programme a reçu du support financier de</a:t>
            </a:r>
            <a:r>
              <a:rPr lang="fr-CA" sz="2600" dirty="0"/>
              <a:t> </a:t>
            </a:r>
            <a:r>
              <a:rPr lang="fr-CA" sz="2600" dirty="0">
                <a:solidFill>
                  <a:srgbClr val="FF0000"/>
                </a:solidFill>
              </a:rPr>
              <a:t>[nom de l’organisation]</a:t>
            </a:r>
            <a:r>
              <a:rPr lang="fr-CA" sz="2600" dirty="0"/>
              <a:t> </a:t>
            </a:r>
            <a:r>
              <a:rPr lang="fr-CA" sz="2600" b="1" dirty="0"/>
              <a:t>sous forme de</a:t>
            </a:r>
            <a:r>
              <a:rPr lang="fr-CA" sz="2600" dirty="0"/>
              <a:t> </a:t>
            </a:r>
            <a:r>
              <a:rPr lang="fr-CA" sz="2600" dirty="0">
                <a:solidFill>
                  <a:srgbClr val="FF0000"/>
                </a:solidFill>
              </a:rPr>
              <a:t>[description du type de support]</a:t>
            </a:r>
            <a:endParaRPr lang="en-CA" sz="2600" dirty="0">
              <a:solidFill>
                <a:srgbClr val="FF0000"/>
              </a:solidFill>
            </a:endParaRPr>
          </a:p>
          <a:p>
            <a:pPr lvl="0"/>
            <a:r>
              <a:rPr lang="fr-CA" sz="2600" b="1" dirty="0"/>
              <a:t>Ce programme a reçu du support financier en nature de</a:t>
            </a:r>
            <a:r>
              <a:rPr lang="fr-CA" sz="2600" dirty="0"/>
              <a:t> </a:t>
            </a:r>
            <a:r>
              <a:rPr lang="fr-CA" sz="2600" dirty="0">
                <a:solidFill>
                  <a:srgbClr val="FF0000"/>
                </a:solidFill>
              </a:rPr>
              <a:t>[nom de l’organisation]</a:t>
            </a:r>
            <a:r>
              <a:rPr lang="fr-CA" sz="2600" dirty="0"/>
              <a:t> </a:t>
            </a:r>
            <a:r>
              <a:rPr lang="fr-CA" sz="2600" b="1" dirty="0"/>
              <a:t>sous forme de</a:t>
            </a:r>
            <a:r>
              <a:rPr lang="fr-CA" sz="2600" dirty="0"/>
              <a:t> </a:t>
            </a:r>
            <a:r>
              <a:rPr lang="fr-CA" sz="2600" dirty="0">
                <a:solidFill>
                  <a:srgbClr val="FF0000"/>
                </a:solidFill>
              </a:rPr>
              <a:t>[description du type de support]</a:t>
            </a:r>
          </a:p>
          <a:p>
            <a:pPr lvl="0"/>
            <a:endParaRPr lang="en-CA" sz="2600" dirty="0"/>
          </a:p>
          <a:p>
            <a:pPr lvl="0"/>
            <a:r>
              <a:rPr lang="fr-CA" sz="2800" b="1" u="sng" dirty="0"/>
              <a:t>Conflits d’intérêts potentiels</a:t>
            </a:r>
            <a:r>
              <a:rPr lang="fr-CA" sz="2800" b="1" dirty="0"/>
              <a:t>:</a:t>
            </a:r>
            <a:endParaRPr lang="en-CA" sz="2800" dirty="0"/>
          </a:p>
          <a:p>
            <a:pPr lvl="1"/>
            <a:r>
              <a:rPr lang="fr-CA" sz="2600" dirty="0">
                <a:solidFill>
                  <a:srgbClr val="FF0000"/>
                </a:solidFill>
              </a:rPr>
              <a:t>[Nom du présentateur ou présentatrice] </a:t>
            </a:r>
            <a:r>
              <a:rPr lang="fr-CA" sz="2600" dirty="0"/>
              <a:t>a reçu  </a:t>
            </a:r>
            <a:r>
              <a:rPr lang="fr-CA" sz="2600" dirty="0">
                <a:solidFill>
                  <a:srgbClr val="FF0000"/>
                </a:solidFill>
              </a:rPr>
              <a:t>[subvention/financement, etc.] </a:t>
            </a:r>
            <a:r>
              <a:rPr lang="fr-CA" sz="2600" dirty="0"/>
              <a:t>de</a:t>
            </a:r>
            <a:r>
              <a:rPr lang="fr-CA" sz="2600" dirty="0">
                <a:solidFill>
                  <a:srgbClr val="FF0000"/>
                </a:solidFill>
              </a:rPr>
              <a:t> [nom de l’organisation qui supporte ce programme ET/OU l’organisation à qui appartiennent les produits mentionnés dans ce programme]</a:t>
            </a:r>
            <a:r>
              <a:rPr lang="fr-CA" sz="2600" dirty="0"/>
              <a:t>.</a:t>
            </a:r>
            <a:endParaRPr lang="en-CA" sz="2600" dirty="0"/>
          </a:p>
          <a:p>
            <a:pPr lvl="1"/>
            <a:r>
              <a:rPr lang="fr-CA" sz="2600" dirty="0"/>
              <a:t> </a:t>
            </a:r>
            <a:r>
              <a:rPr lang="fr-CA" sz="2600" dirty="0">
                <a:solidFill>
                  <a:srgbClr val="FF0000"/>
                </a:solidFill>
              </a:rPr>
              <a:t>[nom de l’organisation] [développe/ concession de licence /distribues/bénéficie de la vente, </a:t>
            </a:r>
            <a:r>
              <a:rPr lang="fr-CA" sz="2600" dirty="0" err="1">
                <a:solidFill>
                  <a:srgbClr val="FF0000"/>
                </a:solidFill>
              </a:rPr>
              <a:t>etc</a:t>
            </a:r>
            <a:r>
              <a:rPr lang="fr-CA" sz="2600" dirty="0">
                <a:solidFill>
                  <a:srgbClr val="FF0000"/>
                </a:solidFill>
              </a:rPr>
              <a:t> .] </a:t>
            </a:r>
            <a:r>
              <a:rPr lang="fr-CA" sz="2600" dirty="0"/>
              <a:t>les produits mentionnés dans ce programme: </a:t>
            </a:r>
            <a:r>
              <a:rPr lang="fr-CA" sz="2600" dirty="0">
                <a:solidFill>
                  <a:srgbClr val="FF0000"/>
                </a:solidFill>
              </a:rPr>
              <a:t>[nom générique du produit]</a:t>
            </a:r>
            <a:r>
              <a:rPr lang="fr-CA" sz="2600" dirty="0"/>
              <a:t>.</a:t>
            </a:r>
            <a:endParaRPr lang="en-CA" sz="26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Atténuation des sources potentielles de partialité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 lvl="0"/>
            <a:r>
              <a:rPr lang="fr-CA" dirty="0">
                <a:solidFill>
                  <a:srgbClr val="FF0000"/>
                </a:solidFill>
              </a:rPr>
              <a:t>[Expliquez comment les sources potentielles de partialité identifiées dans les diapositives 1 et 2 ont été atténuées]</a:t>
            </a:r>
            <a:r>
              <a:rPr lang="fr-CA" dirty="0"/>
              <a:t>.</a:t>
            </a:r>
          </a:p>
          <a:p>
            <a:pPr lvl="0"/>
            <a:r>
              <a:rPr lang="fr-FR" dirty="0"/>
              <a:t> Faire référence au document « </a:t>
            </a:r>
            <a:r>
              <a:rPr lang="en-US" dirty="0" err="1"/>
              <a:t>Conseils</a:t>
            </a:r>
            <a:r>
              <a:rPr lang="en-US" dirty="0"/>
              <a:t> </a:t>
            </a:r>
            <a:r>
              <a:rPr lang="en-US" dirty="0" err="1"/>
              <a:t>pratiques</a:t>
            </a:r>
            <a:r>
              <a:rPr lang="en-US" dirty="0"/>
              <a:t> »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</a:t>
            </a:r>
            <a:r>
              <a:rPr lang="en-US" dirty="0" err="1"/>
              <a:t>d’apprentissage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Inclure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objectifs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d’apprentissage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fr-CA" dirty="0">
                <a:solidFill>
                  <a:srgbClr val="FF0000"/>
                </a:solidFill>
              </a:rPr>
              <a:t>écrits dans votre soumission.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6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549</Words>
  <Application>Microsoft Office PowerPoint</Application>
  <PresentationFormat>On-screen Show (4:3)</PresentationFormat>
  <Paragraphs>57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Faculty/Presenter Disclosure</vt:lpstr>
      <vt:lpstr>Disclosure of Financial Support</vt:lpstr>
      <vt:lpstr>Mitigating Potential Bias</vt:lpstr>
      <vt:lpstr>Learning Objectives:</vt:lpstr>
      <vt:lpstr>References:</vt:lpstr>
      <vt:lpstr>Divulgation des présentateurs(trices)</vt:lpstr>
      <vt:lpstr>Divulgation de soutien commercial </vt:lpstr>
      <vt:lpstr>Atténuation des sources potentielles de partialité</vt:lpstr>
      <vt:lpstr>Objectifs d’apprentissage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Michelle Daigle</cp:lastModifiedBy>
  <cp:revision>23</cp:revision>
  <cp:lastPrinted>2018-08-03T15:06:06Z</cp:lastPrinted>
  <dcterms:created xsi:type="dcterms:W3CDTF">2011-10-19T14:22:10Z</dcterms:created>
  <dcterms:modified xsi:type="dcterms:W3CDTF">2023-03-14T16:46:05Z</dcterms:modified>
</cp:coreProperties>
</file>